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13"/>
  </p:notesMasterIdLst>
  <p:handoutMasterIdLst>
    <p:handoutMasterId r:id="rId14"/>
  </p:handoutMasterIdLst>
  <p:sldIdLst>
    <p:sldId id="375" r:id="rId2"/>
    <p:sldId id="578" r:id="rId3"/>
    <p:sldId id="461" r:id="rId4"/>
    <p:sldId id="579" r:id="rId5"/>
    <p:sldId id="580" r:id="rId6"/>
    <p:sldId id="581" r:id="rId7"/>
    <p:sldId id="582" r:id="rId8"/>
    <p:sldId id="583" r:id="rId9"/>
    <p:sldId id="584" r:id="rId10"/>
    <p:sldId id="585" r:id="rId11"/>
    <p:sldId id="38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2F43D-6365-4B36-B2C0-42B81A07C8CE}" v="19" dt="2023-01-30T15:29:20.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3BE2F43D-6365-4B36-B2C0-42B81A07C8CE}"/>
    <pc:docChg chg="undo redo custSel addSld delSld modSld">
      <pc:chgData name="אלכס גורבצ'וב" userId="8459a7c7-b354-45d8-a56f-77640536e27f" providerId="ADAL" clId="{3BE2F43D-6365-4B36-B2C0-42B81A07C8CE}" dt="2023-01-30T15:31:26.912" v="855" actId="20577"/>
      <pc:docMkLst>
        <pc:docMk/>
      </pc:docMkLst>
      <pc:sldChg chg="modSp add del mod setBg">
        <pc:chgData name="אלכס גורבצ'וב" userId="8459a7c7-b354-45d8-a56f-77640536e27f" providerId="ADAL" clId="{3BE2F43D-6365-4B36-B2C0-42B81A07C8CE}" dt="2023-01-30T14:10:18.830" v="205" actId="6549"/>
        <pc:sldMkLst>
          <pc:docMk/>
          <pc:sldMk cId="421286489" sldId="461"/>
        </pc:sldMkLst>
        <pc:spChg chg="mod">
          <ac:chgData name="אלכס גורבצ'וב" userId="8459a7c7-b354-45d8-a56f-77640536e27f" providerId="ADAL" clId="{3BE2F43D-6365-4B36-B2C0-42B81A07C8CE}" dt="2023-01-30T14:06:19.391" v="103"/>
          <ac:spMkLst>
            <pc:docMk/>
            <pc:sldMk cId="421286489" sldId="461"/>
            <ac:spMk id="3" creationId="{12B178B4-CDED-454C-BED2-2E2B10ADA703}"/>
          </ac:spMkLst>
        </pc:spChg>
        <pc:spChg chg="mod">
          <ac:chgData name="אלכס גורבצ'וב" userId="8459a7c7-b354-45d8-a56f-77640536e27f" providerId="ADAL" clId="{3BE2F43D-6365-4B36-B2C0-42B81A07C8CE}" dt="2023-01-30T14:10:18.830" v="205" actId="6549"/>
          <ac:spMkLst>
            <pc:docMk/>
            <pc:sldMk cId="421286489" sldId="461"/>
            <ac:spMk id="7" creationId="{54E9E228-B02C-3941-B458-23CB2D67B476}"/>
          </ac:spMkLst>
        </pc:spChg>
      </pc:sldChg>
      <pc:sldChg chg="del">
        <pc:chgData name="אלכס גורבצ'וב" userId="8459a7c7-b354-45d8-a56f-77640536e27f" providerId="ADAL" clId="{3BE2F43D-6365-4B36-B2C0-42B81A07C8CE}" dt="2023-01-30T12:53:22.786" v="0" actId="47"/>
        <pc:sldMkLst>
          <pc:docMk/>
          <pc:sldMk cId="362061981" sldId="564"/>
        </pc:sldMkLst>
      </pc:sldChg>
      <pc:sldChg chg="del">
        <pc:chgData name="אלכס גורבצ'וב" userId="8459a7c7-b354-45d8-a56f-77640536e27f" providerId="ADAL" clId="{3BE2F43D-6365-4B36-B2C0-42B81A07C8CE}" dt="2023-01-30T12:53:22.786" v="0" actId="47"/>
        <pc:sldMkLst>
          <pc:docMk/>
          <pc:sldMk cId="3615356084" sldId="565"/>
        </pc:sldMkLst>
      </pc:sldChg>
      <pc:sldChg chg="del">
        <pc:chgData name="אלכס גורבצ'וב" userId="8459a7c7-b354-45d8-a56f-77640536e27f" providerId="ADAL" clId="{3BE2F43D-6365-4B36-B2C0-42B81A07C8CE}" dt="2023-01-30T12:53:22.786" v="0" actId="47"/>
        <pc:sldMkLst>
          <pc:docMk/>
          <pc:sldMk cId="2036441690" sldId="566"/>
        </pc:sldMkLst>
      </pc:sldChg>
      <pc:sldChg chg="del">
        <pc:chgData name="אלכס גורבצ'וב" userId="8459a7c7-b354-45d8-a56f-77640536e27f" providerId="ADAL" clId="{3BE2F43D-6365-4B36-B2C0-42B81A07C8CE}" dt="2023-01-30T12:53:22.786" v="0" actId="47"/>
        <pc:sldMkLst>
          <pc:docMk/>
          <pc:sldMk cId="3689414434" sldId="568"/>
        </pc:sldMkLst>
      </pc:sldChg>
      <pc:sldChg chg="del">
        <pc:chgData name="אלכס גורבצ'וב" userId="8459a7c7-b354-45d8-a56f-77640536e27f" providerId="ADAL" clId="{3BE2F43D-6365-4B36-B2C0-42B81A07C8CE}" dt="2023-01-30T12:53:22.786" v="0" actId="47"/>
        <pc:sldMkLst>
          <pc:docMk/>
          <pc:sldMk cId="3429320437" sldId="569"/>
        </pc:sldMkLst>
      </pc:sldChg>
      <pc:sldChg chg="del">
        <pc:chgData name="אלכס גורבצ'וב" userId="8459a7c7-b354-45d8-a56f-77640536e27f" providerId="ADAL" clId="{3BE2F43D-6365-4B36-B2C0-42B81A07C8CE}" dt="2023-01-30T12:53:22.786" v="0" actId="47"/>
        <pc:sldMkLst>
          <pc:docMk/>
          <pc:sldMk cId="3098027717" sldId="570"/>
        </pc:sldMkLst>
      </pc:sldChg>
      <pc:sldChg chg="del">
        <pc:chgData name="אלכס גורבצ'וב" userId="8459a7c7-b354-45d8-a56f-77640536e27f" providerId="ADAL" clId="{3BE2F43D-6365-4B36-B2C0-42B81A07C8CE}" dt="2023-01-30T12:53:22.786" v="0" actId="47"/>
        <pc:sldMkLst>
          <pc:docMk/>
          <pc:sldMk cId="4057863156" sldId="571"/>
        </pc:sldMkLst>
      </pc:sldChg>
      <pc:sldChg chg="del">
        <pc:chgData name="אלכס גורבצ'וב" userId="8459a7c7-b354-45d8-a56f-77640536e27f" providerId="ADAL" clId="{3BE2F43D-6365-4B36-B2C0-42B81A07C8CE}" dt="2023-01-30T12:53:22.786" v="0" actId="47"/>
        <pc:sldMkLst>
          <pc:docMk/>
          <pc:sldMk cId="1343346275" sldId="572"/>
        </pc:sldMkLst>
      </pc:sldChg>
      <pc:sldChg chg="del">
        <pc:chgData name="אלכס גורבצ'וב" userId="8459a7c7-b354-45d8-a56f-77640536e27f" providerId="ADAL" clId="{3BE2F43D-6365-4B36-B2C0-42B81A07C8CE}" dt="2023-01-30T12:53:22.786" v="0" actId="47"/>
        <pc:sldMkLst>
          <pc:docMk/>
          <pc:sldMk cId="2633090755" sldId="573"/>
        </pc:sldMkLst>
      </pc:sldChg>
      <pc:sldChg chg="del">
        <pc:chgData name="אלכס גורבצ'וב" userId="8459a7c7-b354-45d8-a56f-77640536e27f" providerId="ADAL" clId="{3BE2F43D-6365-4B36-B2C0-42B81A07C8CE}" dt="2023-01-30T12:53:22.786" v="0" actId="47"/>
        <pc:sldMkLst>
          <pc:docMk/>
          <pc:sldMk cId="2655885092" sldId="574"/>
        </pc:sldMkLst>
      </pc:sldChg>
      <pc:sldChg chg="del">
        <pc:chgData name="אלכס גורבצ'וב" userId="8459a7c7-b354-45d8-a56f-77640536e27f" providerId="ADAL" clId="{3BE2F43D-6365-4B36-B2C0-42B81A07C8CE}" dt="2023-01-30T12:53:22.786" v="0" actId="47"/>
        <pc:sldMkLst>
          <pc:docMk/>
          <pc:sldMk cId="354266606" sldId="575"/>
        </pc:sldMkLst>
      </pc:sldChg>
      <pc:sldChg chg="del">
        <pc:chgData name="אלכס גורבצ'וב" userId="8459a7c7-b354-45d8-a56f-77640536e27f" providerId="ADAL" clId="{3BE2F43D-6365-4B36-B2C0-42B81A07C8CE}" dt="2023-01-30T12:53:22.786" v="0" actId="47"/>
        <pc:sldMkLst>
          <pc:docMk/>
          <pc:sldMk cId="777416710" sldId="576"/>
        </pc:sldMkLst>
      </pc:sldChg>
      <pc:sldChg chg="del">
        <pc:chgData name="אלכס גורבצ'וב" userId="8459a7c7-b354-45d8-a56f-77640536e27f" providerId="ADAL" clId="{3BE2F43D-6365-4B36-B2C0-42B81A07C8CE}" dt="2023-01-30T12:53:22.786" v="0" actId="47"/>
        <pc:sldMkLst>
          <pc:docMk/>
          <pc:sldMk cId="3155632665" sldId="577"/>
        </pc:sldMkLst>
      </pc:sldChg>
      <pc:sldChg chg="modSp mod">
        <pc:chgData name="אלכס גורבצ'וב" userId="8459a7c7-b354-45d8-a56f-77640536e27f" providerId="ADAL" clId="{3BE2F43D-6365-4B36-B2C0-42B81A07C8CE}" dt="2023-01-30T14:06:10.780" v="102" actId="2711"/>
        <pc:sldMkLst>
          <pc:docMk/>
          <pc:sldMk cId="3940278944" sldId="578"/>
        </pc:sldMkLst>
        <pc:spChg chg="mod">
          <ac:chgData name="אלכס גורבצ'וב" userId="8459a7c7-b354-45d8-a56f-77640536e27f" providerId="ADAL" clId="{3BE2F43D-6365-4B36-B2C0-42B81A07C8CE}" dt="2023-01-30T14:06:10.780" v="102" actId="2711"/>
          <ac:spMkLst>
            <pc:docMk/>
            <pc:sldMk cId="3940278944" sldId="578"/>
            <ac:spMk id="3" creationId="{12B178B4-CDED-454C-BED2-2E2B10ADA703}"/>
          </ac:spMkLst>
        </pc:spChg>
        <pc:spChg chg="mod">
          <ac:chgData name="אלכס גורבצ'וב" userId="8459a7c7-b354-45d8-a56f-77640536e27f" providerId="ADAL" clId="{3BE2F43D-6365-4B36-B2C0-42B81A07C8CE}" dt="2023-01-30T14:00:55.356" v="93" actId="404"/>
          <ac:spMkLst>
            <pc:docMk/>
            <pc:sldMk cId="3940278944" sldId="578"/>
            <ac:spMk id="9" creationId="{0AD16726-3C21-C04F-83A6-F10CC5F0A22E}"/>
          </ac:spMkLst>
        </pc:spChg>
      </pc:sldChg>
      <pc:sldChg chg="modSp add mod">
        <pc:chgData name="אלכס גורבצ'וב" userId="8459a7c7-b354-45d8-a56f-77640536e27f" providerId="ADAL" clId="{3BE2F43D-6365-4B36-B2C0-42B81A07C8CE}" dt="2023-01-30T14:38:15.169" v="294" actId="403"/>
        <pc:sldMkLst>
          <pc:docMk/>
          <pc:sldMk cId="2780186544" sldId="579"/>
        </pc:sldMkLst>
        <pc:spChg chg="mod">
          <ac:chgData name="אלכס גורבצ'וב" userId="8459a7c7-b354-45d8-a56f-77640536e27f" providerId="ADAL" clId="{3BE2F43D-6365-4B36-B2C0-42B81A07C8CE}" dt="2023-01-30T14:38:15.169" v="294" actId="403"/>
          <ac:spMkLst>
            <pc:docMk/>
            <pc:sldMk cId="2780186544" sldId="579"/>
            <ac:spMk id="9" creationId="{0AD16726-3C21-C04F-83A6-F10CC5F0A22E}"/>
          </ac:spMkLst>
        </pc:spChg>
      </pc:sldChg>
      <pc:sldChg chg="modSp add mod">
        <pc:chgData name="אלכס גורבצ'וב" userId="8459a7c7-b354-45d8-a56f-77640536e27f" providerId="ADAL" clId="{3BE2F43D-6365-4B36-B2C0-42B81A07C8CE}" dt="2023-01-30T14:51:21.798" v="391" actId="12"/>
        <pc:sldMkLst>
          <pc:docMk/>
          <pc:sldMk cId="391664231" sldId="580"/>
        </pc:sldMkLst>
        <pc:spChg chg="mod">
          <ac:chgData name="אלכס גורבצ'וב" userId="8459a7c7-b354-45d8-a56f-77640536e27f" providerId="ADAL" clId="{3BE2F43D-6365-4B36-B2C0-42B81A07C8CE}" dt="2023-01-30T14:51:21.798" v="391" actId="12"/>
          <ac:spMkLst>
            <pc:docMk/>
            <pc:sldMk cId="391664231" sldId="580"/>
            <ac:spMk id="7" creationId="{54E9E228-B02C-3941-B458-23CB2D67B476}"/>
          </ac:spMkLst>
        </pc:spChg>
      </pc:sldChg>
      <pc:sldChg chg="modSp add mod">
        <pc:chgData name="אלכס גורבצ'וב" userId="8459a7c7-b354-45d8-a56f-77640536e27f" providerId="ADAL" clId="{3BE2F43D-6365-4B36-B2C0-42B81A07C8CE}" dt="2023-01-30T14:54:48" v="456" actId="6549"/>
        <pc:sldMkLst>
          <pc:docMk/>
          <pc:sldMk cId="1597721412" sldId="581"/>
        </pc:sldMkLst>
        <pc:spChg chg="mod">
          <ac:chgData name="אלכס גורבצ'וב" userId="8459a7c7-b354-45d8-a56f-77640536e27f" providerId="ADAL" clId="{3BE2F43D-6365-4B36-B2C0-42B81A07C8CE}" dt="2023-01-30T14:54:48" v="456" actId="6549"/>
          <ac:spMkLst>
            <pc:docMk/>
            <pc:sldMk cId="1597721412" sldId="581"/>
            <ac:spMk id="9" creationId="{0AD16726-3C21-C04F-83A6-F10CC5F0A22E}"/>
          </ac:spMkLst>
        </pc:spChg>
      </pc:sldChg>
      <pc:sldChg chg="modSp add mod">
        <pc:chgData name="אלכס גורבצ'וב" userId="8459a7c7-b354-45d8-a56f-77640536e27f" providerId="ADAL" clId="{3BE2F43D-6365-4B36-B2C0-42B81A07C8CE}" dt="2023-01-30T15:12:36.363" v="588" actId="20577"/>
        <pc:sldMkLst>
          <pc:docMk/>
          <pc:sldMk cId="3147469536" sldId="582"/>
        </pc:sldMkLst>
        <pc:spChg chg="mod">
          <ac:chgData name="אלכס גורבצ'וב" userId="8459a7c7-b354-45d8-a56f-77640536e27f" providerId="ADAL" clId="{3BE2F43D-6365-4B36-B2C0-42B81A07C8CE}" dt="2023-01-30T15:12:36.363" v="588" actId="20577"/>
          <ac:spMkLst>
            <pc:docMk/>
            <pc:sldMk cId="3147469536" sldId="582"/>
            <ac:spMk id="7" creationId="{54E9E228-B02C-3941-B458-23CB2D67B476}"/>
          </ac:spMkLst>
        </pc:spChg>
      </pc:sldChg>
      <pc:sldChg chg="modSp add mod">
        <pc:chgData name="אלכס גורבצ'וב" userId="8459a7c7-b354-45d8-a56f-77640536e27f" providerId="ADAL" clId="{3BE2F43D-6365-4B36-B2C0-42B81A07C8CE}" dt="2023-01-30T15:20:27.727" v="682" actId="404"/>
        <pc:sldMkLst>
          <pc:docMk/>
          <pc:sldMk cId="1734422818" sldId="583"/>
        </pc:sldMkLst>
        <pc:spChg chg="mod">
          <ac:chgData name="אלכס גורבצ'וב" userId="8459a7c7-b354-45d8-a56f-77640536e27f" providerId="ADAL" clId="{3BE2F43D-6365-4B36-B2C0-42B81A07C8CE}" dt="2023-01-30T15:20:27.727" v="682" actId="404"/>
          <ac:spMkLst>
            <pc:docMk/>
            <pc:sldMk cId="1734422818" sldId="583"/>
            <ac:spMk id="9" creationId="{0AD16726-3C21-C04F-83A6-F10CC5F0A22E}"/>
          </ac:spMkLst>
        </pc:spChg>
      </pc:sldChg>
      <pc:sldChg chg="modSp add mod">
        <pc:chgData name="אלכס גורבצ'וב" userId="8459a7c7-b354-45d8-a56f-77640536e27f" providerId="ADAL" clId="{3BE2F43D-6365-4B36-B2C0-42B81A07C8CE}" dt="2023-01-30T15:27:17.360" v="719" actId="20577"/>
        <pc:sldMkLst>
          <pc:docMk/>
          <pc:sldMk cId="3436896731" sldId="584"/>
        </pc:sldMkLst>
        <pc:spChg chg="mod">
          <ac:chgData name="אלכס גורבצ'וב" userId="8459a7c7-b354-45d8-a56f-77640536e27f" providerId="ADAL" clId="{3BE2F43D-6365-4B36-B2C0-42B81A07C8CE}" dt="2023-01-30T15:27:17.360" v="719" actId="20577"/>
          <ac:spMkLst>
            <pc:docMk/>
            <pc:sldMk cId="3436896731" sldId="584"/>
            <ac:spMk id="9" creationId="{0AD16726-3C21-C04F-83A6-F10CC5F0A22E}"/>
          </ac:spMkLst>
        </pc:spChg>
      </pc:sldChg>
      <pc:sldChg chg="modSp add mod">
        <pc:chgData name="אלכס גורבצ'וב" userId="8459a7c7-b354-45d8-a56f-77640536e27f" providerId="ADAL" clId="{3BE2F43D-6365-4B36-B2C0-42B81A07C8CE}" dt="2023-01-30T15:31:26.912" v="855" actId="20577"/>
        <pc:sldMkLst>
          <pc:docMk/>
          <pc:sldMk cId="3242148838" sldId="585"/>
        </pc:sldMkLst>
        <pc:spChg chg="mod">
          <ac:chgData name="אלכס גורבצ'וב" userId="8459a7c7-b354-45d8-a56f-77640536e27f" providerId="ADAL" clId="{3BE2F43D-6365-4B36-B2C0-42B81A07C8CE}" dt="2023-01-30T15:31:26.912" v="855" actId="20577"/>
          <ac:spMkLst>
            <pc:docMk/>
            <pc:sldMk cId="3242148838" sldId="585"/>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1/30/2023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1/30/2023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mn-lt"/>
                <a:cs typeface="+mn-cs"/>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על מחרוזות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פיתון מאפשרת לנו לעשות בקלות פעולות שונות. נניח שיש לנו שתי מחרוזות ואנחנו רוצים ליצור מהן מחרוזת חדשה, צירוף של שתיהן. הדרך לעשות זאת היא פשוט להשתמש בסימן '+'. יש למחרוזות מתודות שונות.</a:t>
            </a:r>
          </a:p>
          <a:p>
            <a:pPr algn="r" rtl="1">
              <a:lnSpc>
                <a:spcPct val="150000"/>
              </a:lnSpc>
            </a:pPr>
            <a:r>
              <a:rPr lang="en-US" sz="1800" dirty="0"/>
              <a:t>len </a:t>
            </a:r>
            <a:r>
              <a:rPr lang="he-IL" sz="1800" dirty="0"/>
              <a:t> - להדפיס גודל של המחרוזת</a:t>
            </a:r>
          </a:p>
          <a:p>
            <a:pPr algn="r" rtl="1">
              <a:lnSpc>
                <a:spcPct val="150000"/>
              </a:lnSpc>
            </a:pPr>
            <a:r>
              <a:rPr lang="en-US" sz="1800" dirty="0"/>
              <a:t>upper</a:t>
            </a:r>
            <a:r>
              <a:rPr lang="he-IL" sz="1800" dirty="0"/>
              <a:t> - להדפיס אותיות גדולות</a:t>
            </a:r>
            <a:endParaRPr lang="en-US" sz="1800" dirty="0"/>
          </a:p>
          <a:p>
            <a:pPr algn="r" rtl="1">
              <a:lnSpc>
                <a:spcPct val="150000"/>
              </a:lnSpc>
            </a:pPr>
            <a:r>
              <a:rPr lang="en-US" sz="1800" dirty="0"/>
              <a:t>lower</a:t>
            </a:r>
            <a:r>
              <a:rPr lang="he-IL" sz="1800" dirty="0"/>
              <a:t> - להדפיס אותיות גדולות</a:t>
            </a:r>
          </a:p>
          <a:p>
            <a:pPr algn="r" rtl="1">
              <a:lnSpc>
                <a:spcPct val="150000"/>
              </a:lnSpc>
            </a:pPr>
            <a:r>
              <a:rPr lang="en-US" sz="1800"/>
              <a:t>find</a:t>
            </a:r>
            <a:r>
              <a:rPr lang="he-IL" sz="1800"/>
              <a:t> </a:t>
            </a:r>
            <a:r>
              <a:rPr lang="he-IL" sz="1800" dirty="0"/>
              <a:t>- מציאת מיקום של התו במחרוזת</a:t>
            </a:r>
          </a:p>
          <a:p>
            <a:pPr algn="r" rtl="1">
              <a:lnSpc>
                <a:spcPct val="150000"/>
              </a:lnSpc>
            </a:pPr>
            <a:endParaRPr lang="he-IL" sz="1800" dirty="0"/>
          </a:p>
          <a:p>
            <a:pPr algn="r" rtl="1">
              <a:lnSpc>
                <a:spcPct val="150000"/>
              </a:lnSpc>
            </a:pPr>
            <a:endParaRPr lang="he-IL" sz="1800" dirty="0"/>
          </a:p>
          <a:p>
            <a:pPr algn="r" rtl="1">
              <a:lnSpc>
                <a:spcPct val="150000"/>
              </a:lnSpc>
            </a:pPr>
            <a:endParaRPr lang="he-IL" sz="18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48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mn-lt"/>
                <a:cs typeface="+mn-cs"/>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תנאים מורכבים</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לעיתים קרובות לא נוכל להסתפק רק בבדיקה אחת, אלא נצטרך תנאים מורכבים. כלומר, יש לבצע משהו רק אם מתקיים תנאי א' וגם תנאי ב', או שמתקיים רק אחד מכמה תנאים אפשריים, או שמתקיים תנאי א' אך תנאי ב' אינו מתקיים. במקרים כאלו, נשתמש בתנאים המורכבים: </a:t>
            </a:r>
            <a:r>
              <a:rPr lang="en-US" sz="1800" dirty="0"/>
              <a:t>not, or, and</a:t>
            </a:r>
            <a:r>
              <a:rPr lang="he-IL" sz="1800" dirty="0"/>
              <a:t>.</a:t>
            </a:r>
            <a:endParaRPr lang="en-US" sz="1800" dirty="0"/>
          </a:p>
          <a:p>
            <a:pPr algn="r" rtl="1">
              <a:lnSpc>
                <a:spcPct val="150000"/>
              </a:lnSpc>
            </a:pPr>
            <a:endParaRPr lang="en-US" sz="1800" dirty="0"/>
          </a:p>
          <a:p>
            <a:pPr algn="r" rtl="1">
              <a:lnSpc>
                <a:spcPct val="150000"/>
              </a:lnSpc>
            </a:pPr>
            <a:r>
              <a:rPr lang="he-IL" sz="1800" dirty="0"/>
              <a:t>אפשר גם לשים יותר משורת קוד אחת. יש לכתוב את הקוד הנוסף בתחת לתנאי הראשון.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27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mn-lt"/>
                <a:cs typeface="+mn-cs"/>
              </a:rPr>
              <a:t>PYTHON</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1</a:t>
            </a:r>
          </a:p>
          <a:p>
            <a:pPr algn="r" rtl="1">
              <a:lnSpc>
                <a:spcPct val="150000"/>
              </a:lnSpc>
              <a:buClrTx/>
            </a:pPr>
            <a:r>
              <a:rPr lang="he-IL" dirty="0">
                <a:solidFill>
                  <a:schemeClr val="tx1"/>
                </a:solidFill>
                <a:latin typeface="Arial" panose="020B0604020202020204" pitchFamily="34" charset="0"/>
                <a:cs typeface="Arial" panose="020B0604020202020204" pitchFamily="34" charset="0"/>
              </a:rPr>
              <a:t>כתבו סקריפט עם תנאים על המשתנה </a:t>
            </a:r>
            <a:r>
              <a:rPr lang="en-US" dirty="0">
                <a:solidFill>
                  <a:schemeClr val="tx1"/>
                </a:solidFill>
                <a:latin typeface="Arial" panose="020B0604020202020204" pitchFamily="34" charset="0"/>
                <a:cs typeface="Arial" panose="020B0604020202020204" pitchFamily="34" charset="0"/>
              </a:rPr>
              <a:t>age</a:t>
            </a:r>
            <a:r>
              <a:rPr lang="he-IL" dirty="0">
                <a:solidFill>
                  <a:schemeClr val="tx1"/>
                </a:solidFill>
                <a:latin typeface="Arial" panose="020B0604020202020204" pitchFamily="34" charset="0"/>
                <a:cs typeface="Arial" panose="020B0604020202020204" pitchFamily="34" charset="0"/>
              </a:rPr>
              <a:t>.</a:t>
            </a: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אם </a:t>
            </a:r>
            <a:r>
              <a:rPr lang="en-US" dirty="0">
                <a:solidFill>
                  <a:schemeClr val="tx1"/>
                </a:solidFill>
                <a:latin typeface="Arial" panose="020B0604020202020204" pitchFamily="34" charset="0"/>
                <a:cs typeface="Arial" panose="020B0604020202020204" pitchFamily="34" charset="0"/>
              </a:rPr>
              <a:t>age</a:t>
            </a:r>
            <a:r>
              <a:rPr lang="he-IL" dirty="0">
                <a:solidFill>
                  <a:schemeClr val="tx1"/>
                </a:solidFill>
                <a:latin typeface="Arial" panose="020B0604020202020204" pitchFamily="34" charset="0"/>
                <a:cs typeface="Arial" panose="020B0604020202020204" pitchFamily="34" charset="0"/>
              </a:rPr>
              <a:t> שווה 23, הסקריפט ידפיס '</a:t>
            </a:r>
            <a:r>
              <a:rPr lang="en-US" dirty="0">
                <a:solidFill>
                  <a:schemeClr val="tx1"/>
                </a:solidFill>
                <a:latin typeface="Arial" panose="020B0604020202020204" pitchFamily="34" charset="0"/>
                <a:cs typeface="Arial" panose="020B0604020202020204" pitchFamily="34" charset="0"/>
              </a:rPr>
              <a:t>Congratulations!'</a:t>
            </a:r>
            <a:r>
              <a:rPr lang="he-IL" dirty="0">
                <a:solidFill>
                  <a:schemeClr val="tx1"/>
                </a:solidFill>
                <a:latin typeface="Arial" panose="020B0604020202020204" pitchFamily="34" charset="0"/>
                <a:cs typeface="Arial" panose="020B0604020202020204" pitchFamily="34" charset="0"/>
              </a:rPr>
              <a:t>"</a:t>
            </a: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אם </a:t>
            </a:r>
            <a:r>
              <a:rPr lang="en-US" dirty="0">
                <a:solidFill>
                  <a:schemeClr val="tx1"/>
                </a:solidFill>
                <a:latin typeface="Arial" panose="020B0604020202020204" pitchFamily="34" charset="0"/>
                <a:cs typeface="Arial" panose="020B0604020202020204" pitchFamily="34" charset="0"/>
              </a:rPr>
              <a:t>age</a:t>
            </a:r>
            <a:r>
              <a:rPr lang="he-IL" dirty="0">
                <a:solidFill>
                  <a:schemeClr val="tx1"/>
                </a:solidFill>
                <a:latin typeface="Arial" panose="020B0604020202020204" pitchFamily="34" charset="0"/>
                <a:cs typeface="Arial" panose="020B0604020202020204" pitchFamily="34" charset="0"/>
              </a:rPr>
              <a:t> קטן מ-23, יודפס "</a:t>
            </a:r>
            <a:r>
              <a:rPr lang="en-US" dirty="0">
                <a:solidFill>
                  <a:schemeClr val="tx1"/>
                </a:solidFill>
                <a:latin typeface="Arial" panose="020B0604020202020204" pitchFamily="34" charset="0"/>
                <a:cs typeface="Arial" panose="020B0604020202020204" pitchFamily="34" charset="0"/>
              </a:rPr>
              <a:t>You are so young!</a:t>
            </a:r>
            <a:r>
              <a:rPr lang="he-IL" dirty="0">
                <a:solidFill>
                  <a:schemeClr val="tx1"/>
                </a:solidFill>
                <a:latin typeface="Arial" panose="020B0604020202020204" pitchFamily="34" charset="0"/>
                <a:cs typeface="Arial" panose="020B0604020202020204" pitchFamily="34" charset="0"/>
              </a:rPr>
              <a:t>"</a:t>
            </a: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אחרת יודפס "</a:t>
            </a:r>
            <a:r>
              <a:rPr lang="en-US" dirty="0">
                <a:solidFill>
                  <a:schemeClr val="tx1"/>
                </a:solidFill>
                <a:latin typeface="Arial" panose="020B0604020202020204" pitchFamily="34" charset="0"/>
                <a:cs typeface="Arial" panose="020B0604020202020204" pitchFamily="34" charset="0"/>
              </a:rPr>
              <a:t>We love adult people!</a:t>
            </a:r>
            <a:r>
              <a:rPr lang="he-IL"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בדקו שהסקריפט שלכם עובד היטב באמצעות קביעת ערכים שונים ל-</a:t>
            </a:r>
            <a:r>
              <a:rPr lang="en-US" dirty="0">
                <a:solidFill>
                  <a:schemeClr val="tx1"/>
                </a:solidFill>
                <a:latin typeface="Arial" panose="020B0604020202020204" pitchFamily="34" charset="0"/>
                <a:cs typeface="Arial" panose="020B0604020202020204" pitchFamily="34" charset="0"/>
              </a:rPr>
              <a:t>age</a:t>
            </a:r>
            <a:endParaRPr lang="he-IL" dirty="0">
              <a:solidFill>
                <a:schemeClr val="tx1"/>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mn-lt"/>
                <a:cs typeface="+mn-cs"/>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לולאת </a:t>
            </a:r>
            <a:r>
              <a:rPr lang="en-US" sz="2100" b="1" dirty="0">
                <a:solidFill>
                  <a:srgbClr val="92D050"/>
                </a:solidFill>
                <a:latin typeface="Arial" panose="020B0604020202020204" pitchFamily="34" charset="0"/>
                <a:cs typeface="Arial" panose="020B0604020202020204" pitchFamily="34" charset="0"/>
              </a:rPr>
              <a:t>while</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עד כה ראינו דרכים לכתוב תנאי "חד פעמי", כלומר תנאי שפיתון מריץ פעם אחת בלבד. לעיתים נרצה לבצע פעולה כלשהי כל עוד תנאי מסוים מתקיים.</a:t>
            </a:r>
          </a:p>
          <a:p>
            <a:pPr algn="r" rtl="1">
              <a:lnSpc>
                <a:spcPct val="150000"/>
              </a:lnSpc>
            </a:pPr>
            <a:r>
              <a:rPr lang="he-IL" sz="1800" dirty="0"/>
              <a:t>לדוגמה, נרצה לקרוא קלט מהמשתמש ולבצע את הוראות המשתמש, כל עוד המשתמש לא כתב "</a:t>
            </a:r>
            <a:r>
              <a:rPr lang="en-US" sz="1800" dirty="0"/>
              <a:t>Exit</a:t>
            </a:r>
            <a:r>
              <a:rPr lang="he-IL" sz="1800" dirty="0"/>
              <a:t>."</a:t>
            </a:r>
            <a:r>
              <a:rPr lang="en-US" sz="1800" dirty="0"/>
              <a:t> </a:t>
            </a:r>
            <a:r>
              <a:rPr lang="he-IL" sz="1800" dirty="0"/>
              <a:t>במקרים אלו שימוש ב-</a:t>
            </a:r>
            <a:r>
              <a:rPr lang="en-US" sz="1800" dirty="0"/>
              <a:t>if</a:t>
            </a:r>
            <a:r>
              <a:rPr lang="he-IL" sz="1800" dirty="0"/>
              <a:t> ו-</a:t>
            </a:r>
            <a:r>
              <a:rPr lang="en-US" sz="1800" dirty="0"/>
              <a:t>else </a:t>
            </a:r>
            <a:r>
              <a:rPr lang="he-IL" sz="1800" dirty="0"/>
              <a:t> הוא לא מספיק טוב, כיוון שאנחנו לא יכולים לדעת כמה פעמים התנאי שלנו צריך לרוץ. אולי המשתמש כתב "</a:t>
            </a:r>
            <a:r>
              <a:rPr lang="en-US" sz="1800" dirty="0"/>
              <a:t>Exit</a:t>
            </a:r>
            <a:r>
              <a:rPr lang="he-IL" sz="1800" dirty="0"/>
              <a:t>" כבר בהוראה הראשונה? אולי בהוראה העשירית?</a:t>
            </a:r>
          </a:p>
          <a:p>
            <a:pPr algn="r" rtl="1">
              <a:lnSpc>
                <a:spcPct val="150000"/>
              </a:lnSpc>
            </a:pPr>
            <a:r>
              <a:rPr lang="he-IL" sz="1800" dirty="0"/>
              <a:t>במקרים אלו נשתמש בלולאת </a:t>
            </a:r>
            <a:r>
              <a:rPr lang="en-US" sz="1800" dirty="0"/>
              <a:t>while</a:t>
            </a:r>
            <a:r>
              <a:rPr lang="he-IL" sz="1800" dirty="0"/>
              <a:t>.</a:t>
            </a:r>
            <a:endParaRPr lang="en-US" sz="1800" dirty="0"/>
          </a:p>
          <a:p>
            <a:pPr algn="r" rtl="1">
              <a:lnSpc>
                <a:spcPct val="150000"/>
              </a:lnSpc>
            </a:pPr>
            <a:r>
              <a:rPr lang="he-IL" sz="1800" dirty="0"/>
              <a:t>לולאת </a:t>
            </a:r>
            <a:r>
              <a:rPr lang="en-US" sz="1800" dirty="0"/>
              <a:t>while</a:t>
            </a:r>
            <a:r>
              <a:rPr lang="he-IL" sz="1800" dirty="0"/>
              <a:t> מתחילה כצפוי בהוראה </a:t>
            </a:r>
            <a:r>
              <a:rPr lang="en-US" sz="1800" dirty="0"/>
              <a:t>while</a:t>
            </a:r>
            <a:r>
              <a:rPr lang="he-IL" sz="1800" dirty="0"/>
              <a:t>, ואחריה יבוא תנאי אותו נגדיר. לאחר מכן יש בלוק של פקודות אשר יבוצעו בזו אחר זו, ובסוף הבלוק תהיה חזרה אל בדיקת התנאי.</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186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mn-lt"/>
                <a:cs typeface="+mn-cs"/>
              </a:rPr>
              <a:t>PYTHON</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a:t>
            </a:r>
            <a:r>
              <a:rPr lang="en-US" sz="1800" b="1" dirty="0">
                <a:solidFill>
                  <a:srgbClr val="92D050"/>
                </a:solidFill>
                <a:latin typeface="Arial" panose="020B0604020202020204" pitchFamily="34" charset="0"/>
                <a:cs typeface="Arial" panose="020B0604020202020204" pitchFamily="34" charset="0"/>
              </a:rPr>
              <a:t>2</a:t>
            </a:r>
            <a:endParaRPr lang="he-IL" sz="1800" b="1" dirty="0">
              <a:solidFill>
                <a:srgbClr val="92D050"/>
              </a:solidFill>
              <a:latin typeface="Arial" panose="020B0604020202020204" pitchFamily="34" charset="0"/>
              <a:cs typeface="Arial" panose="020B0604020202020204" pitchFamily="34" charset="0"/>
            </a:endParaRP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הדפיסו את כל המספרים הזוגיים אשר ערכם קטן מ-75 .חובה להשתמש ב-</a:t>
            </a:r>
            <a:r>
              <a:rPr lang="en-US" dirty="0">
                <a:solidFill>
                  <a:schemeClr val="tx1"/>
                </a:solidFill>
                <a:latin typeface="Arial" panose="020B0604020202020204" pitchFamily="34" charset="0"/>
                <a:cs typeface="Arial" panose="020B0604020202020204" pitchFamily="34" charset="0"/>
              </a:rPr>
              <a:t>while</a:t>
            </a:r>
            <a:r>
              <a:rPr lang="he-IL" dirty="0">
                <a:solidFill>
                  <a:schemeClr val="tx1"/>
                </a:solidFill>
                <a:latin typeface="Arial" panose="020B0604020202020204" pitchFamily="34" charset="0"/>
                <a:cs typeface="Arial" panose="020B0604020202020204" pitchFamily="34" charset="0"/>
              </a:rPr>
              <a:t>. רמז: יש להשתמש באופרטור %.</a:t>
            </a:r>
            <a:endParaRPr lang="en-US" dirty="0">
              <a:solidFill>
                <a:schemeClr val="tx1"/>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הדפיסו את כל המספרים אשר מתחלקים ב-5 שערכם קטן מ-75 .חובה להשתמש ב-</a:t>
            </a:r>
            <a:r>
              <a:rPr lang="en-US" dirty="0">
                <a:solidFill>
                  <a:schemeClr val="tx1"/>
                </a:solidFill>
                <a:latin typeface="Arial" panose="020B0604020202020204" pitchFamily="34" charset="0"/>
                <a:cs typeface="Arial" panose="020B0604020202020204" pitchFamily="34" charset="0"/>
              </a:rPr>
              <a:t>while</a:t>
            </a:r>
            <a:r>
              <a:rPr lang="he-IL" dirty="0">
                <a:solidFill>
                  <a:schemeClr val="tx1"/>
                </a:solidFill>
                <a:latin typeface="Arial" panose="020B0604020202020204" pitchFamily="34" charset="0"/>
                <a:cs typeface="Arial" panose="020B0604020202020204" pitchFamily="34" charset="0"/>
              </a:rPr>
              <a:t>. רמז: יש להשתמש באופרטור %.</a:t>
            </a:r>
          </a:p>
          <a:p>
            <a:pPr algn="r" rtl="1">
              <a:lnSpc>
                <a:spcPct val="150000"/>
              </a:lnSpc>
              <a:buClrTx/>
            </a:pPr>
            <a:endParaRPr lang="he-IL" dirty="0">
              <a:solidFill>
                <a:schemeClr val="tx1"/>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9166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mn-lt"/>
                <a:cs typeface="+mn-cs"/>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לולאות </a:t>
            </a:r>
            <a:r>
              <a:rPr lang="en-US" sz="2100" b="1" dirty="0">
                <a:solidFill>
                  <a:srgbClr val="92D050"/>
                </a:solidFill>
                <a:latin typeface="Arial" panose="020B0604020202020204" pitchFamily="34" charset="0"/>
                <a:cs typeface="Arial" panose="020B0604020202020204" pitchFamily="34" charset="0"/>
              </a:rPr>
              <a:t>for</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לולאות </a:t>
            </a:r>
            <a:r>
              <a:rPr lang="en-US" sz="1800" dirty="0"/>
              <a:t>for</a:t>
            </a:r>
            <a:r>
              <a:rPr lang="he-IL" sz="1800" dirty="0"/>
              <a:t> הן שימושיות במיוחד כאשר יש לנו אוסף של איברים שאנחנו רוצים לבצע עליהם פעולה כלשהי, בניגוד ללולאות </a:t>
            </a:r>
            <a:r>
              <a:rPr lang="en-US" sz="1800" dirty="0"/>
              <a:t>while</a:t>
            </a:r>
            <a:r>
              <a:rPr lang="he-IL" sz="1800" dirty="0"/>
              <a:t> שהן שימושיות כאשר מריצים מספר לא ידוע של פעמים. בשפת פיתון, לולאות </a:t>
            </a:r>
            <a:r>
              <a:rPr lang="en-US" sz="1800" dirty="0"/>
              <a:t>for</a:t>
            </a:r>
            <a:r>
              <a:rPr lang="he-IL" sz="1800" dirty="0"/>
              <a:t> נכתבות בצורה מעט שונה משפות תכנות אחרות.</a:t>
            </a:r>
          </a:p>
          <a:p>
            <a:pPr algn="r" rtl="1">
              <a:lnSpc>
                <a:spcPct val="150000"/>
              </a:lnSpc>
            </a:pPr>
            <a:r>
              <a:rPr lang="he-IL" sz="1800" dirty="0"/>
              <a:t>בפיתון, לולאת </a:t>
            </a:r>
            <a:r>
              <a:rPr lang="en-US" sz="1800" dirty="0"/>
              <a:t>for</a:t>
            </a:r>
            <a:r>
              <a:rPr lang="he-IL" sz="1800" dirty="0"/>
              <a:t> מקבלת אוסף של איברים. לדוגמה, מספרים מ-2 עד 23 ,או ארבעה שמות של ילדים. בכל איטרציה (מעבר על הלולאה) אחד האיברים מאוסף האיברים נטען לתוך משתנה שעליו רצה הלולאה. לאחר סיום איטרציה, נטען האיבר הבא מאוסף האיברים וכך הלאה עד סיום כל האיברים באוסף.</a:t>
            </a:r>
          </a:p>
          <a:p>
            <a:pPr algn="r" rtl="1">
              <a:lnSpc>
                <a:spcPct val="150000"/>
              </a:lnSpc>
            </a:pPr>
            <a:r>
              <a:rPr lang="he-IL" sz="1800" dirty="0"/>
              <a:t>לולאת </a:t>
            </a:r>
            <a:r>
              <a:rPr lang="en-US" sz="1800" dirty="0"/>
              <a:t>for</a:t>
            </a:r>
            <a:r>
              <a:rPr lang="he-IL" sz="1800" dirty="0"/>
              <a:t> מתחילה במילה </a:t>
            </a:r>
            <a:r>
              <a:rPr lang="en-US" sz="1800" dirty="0"/>
              <a:t>for</a:t>
            </a:r>
            <a:r>
              <a:rPr lang="he-IL" sz="1800" dirty="0"/>
              <a:t>, לאחר מכן יבוא שם של משתנה כלשהו שעליו רצה הלולאה (נקרא "איטרטור"),</a:t>
            </a:r>
            <a:r>
              <a:rPr lang="en-US" sz="1800" dirty="0"/>
              <a:t> </a:t>
            </a:r>
            <a:r>
              <a:rPr lang="he-IL" sz="1800" dirty="0"/>
              <a:t>לאחר מכן המילה </a:t>
            </a:r>
            <a:r>
              <a:rPr lang="en-US" sz="1800" dirty="0"/>
              <a:t>in</a:t>
            </a:r>
            <a:r>
              <a:rPr lang="he-IL" sz="1800" dirty="0"/>
              <a:t> ולאחר מכן אוסף של איברים.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21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mn-lt"/>
                <a:cs typeface="+mn-cs"/>
              </a:rPr>
              <a:t>PYTHON</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a:t>
            </a:r>
            <a:r>
              <a:rPr lang="en-US" sz="1800" b="1" dirty="0">
                <a:solidFill>
                  <a:srgbClr val="92D050"/>
                </a:solidFill>
                <a:latin typeface="Arial" panose="020B0604020202020204" pitchFamily="34" charset="0"/>
                <a:cs typeface="Arial" panose="020B0604020202020204" pitchFamily="34" charset="0"/>
              </a:rPr>
              <a:t>3</a:t>
            </a:r>
            <a:endParaRPr lang="he-IL" sz="1800" b="1" dirty="0">
              <a:solidFill>
                <a:srgbClr val="92D050"/>
              </a:solidFill>
              <a:latin typeface="Arial" panose="020B0604020202020204" pitchFamily="34" charset="0"/>
              <a:cs typeface="Arial" panose="020B0604020202020204" pitchFamily="34" charset="0"/>
            </a:endParaRP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הדפיסו את כל המספרים </a:t>
            </a:r>
            <a:r>
              <a:rPr lang="he-IL" dirty="0">
                <a:latin typeface="Arial" panose="020B0604020202020204" pitchFamily="34" charset="0"/>
                <a:cs typeface="Arial" panose="020B0604020202020204" pitchFamily="34" charset="0"/>
              </a:rPr>
              <a:t>מ-1 עד 75 אשר מתחלקים ב-7 עם שארית 6. יש להשתמש בלולאת </a:t>
            </a:r>
            <a:r>
              <a:rPr lang="en-US" dirty="0">
                <a:latin typeface="Arial" panose="020B0604020202020204" pitchFamily="34" charset="0"/>
                <a:cs typeface="Arial" panose="020B0604020202020204" pitchFamily="34" charset="0"/>
              </a:rPr>
              <a:t>for</a:t>
            </a:r>
            <a:r>
              <a:rPr lang="he-IL" dirty="0">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הדפיסו את 20 החזקות הראשונות של 2.</a:t>
            </a:r>
            <a:r>
              <a:rPr lang="en-US" dirty="0">
                <a:solidFill>
                  <a:schemeClr val="tx1"/>
                </a:solidFill>
                <a:latin typeface="Arial" panose="020B0604020202020204" pitchFamily="34" charset="0"/>
                <a:cs typeface="Arial" panose="020B0604020202020204" pitchFamily="34" charset="0"/>
              </a:rPr>
              <a:t> </a:t>
            </a:r>
            <a:r>
              <a:rPr lang="he-IL" dirty="0">
                <a:solidFill>
                  <a:schemeClr val="tx1"/>
                </a:solidFill>
                <a:latin typeface="Arial" panose="020B0604020202020204" pitchFamily="34" charset="0"/>
                <a:cs typeface="Arial" panose="020B0604020202020204" pitchFamily="34" charset="0"/>
              </a:rPr>
              <a:t>רמז: יש להשתמש ב-** לקבלת חזקה.</a:t>
            </a:r>
          </a:p>
          <a:p>
            <a:pPr algn="r" rtl="1">
              <a:lnSpc>
                <a:spcPct val="150000"/>
              </a:lnSpc>
              <a:buClrTx/>
            </a:pPr>
            <a:endParaRPr lang="he-IL" dirty="0">
              <a:solidFill>
                <a:schemeClr val="tx1"/>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14746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mn-lt"/>
                <a:cs typeface="+mn-cs"/>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הגדרת מחרוזת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מחרוזת הינה אוסף של תווים. מגדירים מחרוזת באמצעות גרש יחיד או גרשיים. כך לדוגמה ניתן להגדיר משתנה בשם </a:t>
            </a:r>
            <a:r>
              <a:rPr lang="en-US" sz="1800" dirty="0"/>
              <a:t>greeting</a:t>
            </a:r>
            <a:r>
              <a:rPr lang="he-IL" sz="1800" dirty="0"/>
              <a:t> אשר שווה למחרוזת </a:t>
            </a:r>
            <a:r>
              <a:rPr lang="en-US" sz="1800" dirty="0"/>
              <a:t>Hello</a:t>
            </a:r>
            <a:r>
              <a:rPr lang="he-IL" sz="1800" dirty="0"/>
              <a:t> בשתי צורות, עם גרש יחיד או עם גרשיים:</a:t>
            </a:r>
          </a:p>
          <a:p>
            <a:pPr rtl="1">
              <a:lnSpc>
                <a:spcPct val="150000"/>
              </a:lnSpc>
            </a:pPr>
            <a:r>
              <a:rPr lang="en-US" sz="1800" dirty="0"/>
              <a:t>greetings =‘Hello’</a:t>
            </a:r>
          </a:p>
          <a:p>
            <a:pPr rtl="1">
              <a:lnSpc>
                <a:spcPct val="150000"/>
              </a:lnSpc>
            </a:pPr>
            <a:r>
              <a:rPr lang="en-US" sz="1800" dirty="0"/>
              <a:t>greetings =“Hello”</a:t>
            </a:r>
          </a:p>
          <a:p>
            <a:pPr algn="r" rtl="1">
              <a:lnSpc>
                <a:spcPct val="150000"/>
              </a:lnSpc>
            </a:pPr>
            <a:r>
              <a:rPr lang="he-IL" sz="1800" dirty="0"/>
              <a:t>למה טוב לזכור שאפשר להגדיר מחרוזות בשתי הדרכים? כי לפעמים נרצה להגדיר מחרוזת שיש בה את אחד הסימנים הללו. לדוגמה, אם נרצה להגדיר את המחרוזת </a:t>
            </a:r>
            <a:r>
              <a:rPr lang="en-US" sz="1800" dirty="0"/>
              <a:t>what’s up, doc?</a:t>
            </a:r>
            <a:r>
              <a:rPr lang="he-IL" sz="1800" dirty="0"/>
              <a:t> לא נוכל לתחום אותה בגרש יחיד.</a:t>
            </a:r>
            <a:endParaRPr lang="en-US" sz="1800" dirty="0"/>
          </a:p>
          <a:p>
            <a:pPr rtl="1">
              <a:lnSpc>
                <a:spcPct val="150000"/>
              </a:lnSpc>
            </a:pPr>
            <a:endParaRPr lang="he-IL" sz="18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42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mn-lt"/>
                <a:cs typeface="+mn-cs"/>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חיתוך מחרוזות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אפשר לחתוך חלקים ממחרוזות באופן הבא:</a:t>
            </a:r>
            <a:endParaRPr lang="en-US" sz="1800" dirty="0"/>
          </a:p>
          <a:p>
            <a:pPr rtl="1">
              <a:lnSpc>
                <a:spcPct val="150000"/>
              </a:lnSpc>
            </a:pPr>
            <a:r>
              <a:rPr lang="en-US" sz="2000" dirty="0"/>
              <a:t>my_str[start:stop:delta]</a:t>
            </a:r>
            <a:endParaRPr lang="he-IL" sz="2000" dirty="0"/>
          </a:p>
          <a:p>
            <a:pPr algn="r" rtl="1">
              <a:lnSpc>
                <a:spcPct val="150000"/>
              </a:lnSpc>
            </a:pPr>
            <a:r>
              <a:rPr lang="he-IL" sz="1800" dirty="0"/>
              <a:t>החיתוך דומה לפונקציית </a:t>
            </a:r>
            <a:r>
              <a:rPr lang="en-US" sz="1800" dirty="0"/>
              <a:t>range</a:t>
            </a:r>
            <a:r>
              <a:rPr lang="he-IL" sz="1800" dirty="0"/>
              <a:t> אותה הכרנו כבר.</a:t>
            </a:r>
          </a:p>
          <a:p>
            <a:pPr algn="r" rtl="1">
              <a:lnSpc>
                <a:spcPct val="150000"/>
              </a:lnSpc>
            </a:pPr>
            <a:r>
              <a:rPr lang="he-IL" sz="1800" dirty="0"/>
              <a:t>אינדקס ההתחלה הוא </a:t>
            </a:r>
            <a:r>
              <a:rPr lang="en-US" sz="1800" dirty="0"/>
              <a:t>start</a:t>
            </a:r>
            <a:r>
              <a:rPr lang="he-IL" sz="1800" dirty="0"/>
              <a:t>, ברירת המחדל שלו היא 0.</a:t>
            </a:r>
          </a:p>
          <a:p>
            <a:pPr algn="r" rtl="1">
              <a:lnSpc>
                <a:spcPct val="150000"/>
              </a:lnSpc>
            </a:pPr>
            <a:r>
              <a:rPr lang="he-IL" sz="1800" dirty="0"/>
              <a:t>אינדקס הסיום הוא </a:t>
            </a:r>
            <a:r>
              <a:rPr lang="en-US" sz="1800" dirty="0"/>
              <a:t>stop</a:t>
            </a:r>
            <a:r>
              <a:rPr lang="he-IL" sz="1800" dirty="0"/>
              <a:t>, ברירת המחדל היא סוף המחרוזת.</a:t>
            </a:r>
          </a:p>
          <a:p>
            <a:pPr algn="r" rtl="1">
              <a:lnSpc>
                <a:spcPct val="150000"/>
              </a:lnSpc>
            </a:pPr>
            <a:r>
              <a:rPr lang="he-IL" sz="1800" dirty="0"/>
              <a:t>הפרמטר </a:t>
            </a:r>
            <a:r>
              <a:rPr lang="en-US" sz="1800" dirty="0"/>
              <a:t>delta</a:t>
            </a:r>
            <a:r>
              <a:rPr lang="he-IL" sz="1800" dirty="0"/>
              <a:t> מציין בכמה אינדקסים קופצים, ברירת המחדל היא 1.</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96731"/>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5816</TotalTime>
  <Words>732</Words>
  <Application>Microsoft Office PowerPoint</Application>
  <PresentationFormat>Widescreen</PresentationFormat>
  <Paragraphs>56</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Sagona ExtraLight</vt:lpstr>
      <vt:lpstr>Speak Pro</vt:lpstr>
      <vt:lpstr>Wingdings</vt:lpstr>
      <vt:lpstr>Office Theme</vt:lpstr>
      <vt:lpstr>QA בודק תוכנה</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48</cp:revision>
  <dcterms:created xsi:type="dcterms:W3CDTF">2022-03-07T11:44:47Z</dcterms:created>
  <dcterms:modified xsi:type="dcterms:W3CDTF">2023-01-30T15:31:27Z</dcterms:modified>
</cp:coreProperties>
</file>